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63" r:id="rId3"/>
    <p:sldId id="273" r:id="rId4"/>
    <p:sldId id="280" r:id="rId5"/>
    <p:sldId id="274" r:id="rId6"/>
    <p:sldId id="275" r:id="rId7"/>
    <p:sldId id="276" r:id="rId8"/>
    <p:sldId id="277" r:id="rId9"/>
    <p:sldId id="278" r:id="rId10"/>
    <p:sldId id="279" r:id="rId11"/>
    <p:sldId id="281" r:id="rId12"/>
    <p:sldId id="283" r:id="rId13"/>
    <p:sldId id="282" r:id="rId14"/>
    <p:sldId id="284" r:id="rId15"/>
    <p:sldId id="285" r:id="rId16"/>
    <p:sldId id="286" r:id="rId17"/>
    <p:sldId id="287" r:id="rId18"/>
    <p:sldId id="288" r:id="rId19"/>
  </p:sldIdLst>
  <p:sldSz cx="12192000" cy="6858000"/>
  <p:notesSz cx="6858000" cy="9144000"/>
  <p:embeddedFontLst>
    <p:embeddedFont>
      <p:font typeface="G마켓 산스 Bold" panose="02000000000000000000" pitchFamily="50" charset="-127"/>
      <p:regular r:id="rId21"/>
    </p:embeddedFont>
    <p:embeddedFont>
      <p:font typeface="G마켓 산스 Medium" panose="02000000000000000000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여기어때 잘난체 OTF" panose="020B0600000101010101" pitchFamily="34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6262"/>
    <a:srgbClr val="417CC3"/>
    <a:srgbClr val="FF7979"/>
    <a:srgbClr val="FFE8A7"/>
    <a:srgbClr val="FF9B9B"/>
    <a:srgbClr val="9CC3EA"/>
    <a:srgbClr val="FF5B5B"/>
    <a:srgbClr val="345DA6"/>
    <a:srgbClr val="4E94DA"/>
    <a:srgbClr val="FF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6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D392B-90A6-4827-A0EE-E0513DEFE269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E0950-8DFF-4DA6-A564-72C7DC527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915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8FFC2-E094-2EFC-695B-DE152FCCE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0727A7-D9A5-F9A9-DE81-0D12865FB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373FB8-B9BE-0D21-A0C0-823B282FF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3454-44BB-4107-B5BC-477C2743B688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7F9B29-0E6E-2DB3-8573-7A278F7C5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FA57A-5421-5B32-BCE7-7EC7ECFD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04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BC474-DD1F-67CD-87CE-3D78CBA19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647018-A619-63F0-67E0-43C31BC7D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BC0879-03F2-9AFD-AE38-2ADD00348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9F55A-1587-417D-A4B6-C217D4F8784A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D3F29-81AA-C2D7-8341-452B4EDF3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25600-F4C2-042E-E755-7DA460BEB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81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384586-10C2-C680-9045-96E02710F6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5759A8-358A-B4D1-AE75-140940247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DF5085-F848-3CD7-7709-BD658AC32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2D8BB-C2DD-4D27-A12C-406542C3D56A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606A68-A406-1835-2DC6-0A2FEA37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733365-2A3D-3102-FA9F-1D12D9B2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65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C054B-AB15-908D-8A3C-2D643797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379ED-8BCE-A4F5-20DA-1900B9A88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31860-9F61-F1F6-A3C3-230EBA530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3FAE4-7AB0-47B7-9869-24B4A27D2011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58285A-4F2A-C28F-0115-BEDA26D86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FEA0F4-3874-319F-41B6-E162DFD4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26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AEF2B-1056-AB3B-AFF4-4AEABA8D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6BF3D0-4275-6331-760C-1005A44D2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1FE78-60E9-4D0A-BB36-D248293D0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0F7BB-88B7-46CD-9F6E-DE7972C7937A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A709D7-C120-D794-05C1-AEEAA53BE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9C648-9F2C-8428-A829-CFFC8F89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48353-FC88-82BC-585D-9CAD0EFFF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BFE14-CD07-2C07-4E0F-BA805868D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74F576-BCC5-3D6D-A737-1C2254F0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38CD12-292D-4DF8-264F-326BD2A25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AC7B-0D6C-4F36-B50C-9375AAEE6320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4B854B-A17F-0678-FA9A-CA21E26F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3CE5FE-41F3-A15E-276F-AD2A5C29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82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BC2AF-B76F-4510-71C8-81AB5154B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592A14-7770-35B1-2123-CCA85DDA1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885A5C-4335-3715-59D9-C5B7F1002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7F420B-8F97-ED1A-C86F-406E9BB4D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73C0E0-0555-DEEA-924D-60976788C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1E09F0-981A-8CDA-2977-BEE2D480F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B1C23-6FC7-4258-9428-7FABA2F777BF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6AA4C6-1B28-3585-4BAD-D4BB798EA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47731A-6449-1DC0-B12C-5711AF13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58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2B7B0-ED60-9A94-2A7C-3006B907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56AF97-8637-8DB2-3791-A86FF0814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19E1-9BB8-4B55-AE06-CD539B8981AA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81347C-5C96-EC52-D23B-42242072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738529-FA00-D424-5E89-12B5924E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08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BB3CCC-BBD4-40D4-AD3F-78CFB16B8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EEE5-566E-4FB6-AAEB-78120CDDFCFD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170042-9660-5EB3-EDFC-3A32034DC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DF0D7C-A32C-551F-0ABB-09EB1183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21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7E4E9-5E42-9936-BACF-9433AA26B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6EB682-9B69-8F83-1F39-C9556D53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2BC066-7E5E-918F-A382-AAD82E7EA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6C2921-6466-29E4-36DA-0E1A59C6D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40341-EBA7-4C64-B2D0-139619D2ED2A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FA5820-DEB4-71D1-B1EF-B7C91D4A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9CB906-2EF6-3CED-C63B-0AB93D97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808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66679-0624-DD5F-9A76-776C9B230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8765F1-DA7B-75FC-9C7C-730023C6F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AF76B-4D47-90D8-1A53-CF1E0BC76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B3BD69-F075-5C49-9685-810DA068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70C-AF31-4782-8D41-E4C349C5D6A1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FF6E79-8650-0A4D-7BBD-A5B8E385D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47F26F-E301-2B9F-0D5E-C85E92E6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09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CB3FFD-742E-C01D-32EB-3A22A6D2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A8735D-BF6B-F80B-C805-75547DCD3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BC4C81-4880-E2C6-B4BA-4077CDEEF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0D3BF-F59F-4AE4-900E-CCA81BD8196D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40A26C-D078-A5EE-9A9B-B957D942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428B39-9497-BE4E-5B59-2E4057728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447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nd drawn flat design metaverse illustration Free Vector">
            <a:extLst>
              <a:ext uri="{FF2B5EF4-FFF2-40B4-BE49-F238E27FC236}">
                <a16:creationId xmlns:a16="http://schemas.microsoft.com/office/drawing/2014/main" id="{0D157E1A-C720-0056-0DB8-62DE6A293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729916"/>
            <a:ext cx="5398168" cy="53981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633AB0-9FB6-97D6-CBE6-A1FD413EEE15}"/>
              </a:ext>
            </a:extLst>
          </p:cNvPr>
          <p:cNvSpPr/>
          <p:nvPr/>
        </p:nvSpPr>
        <p:spPr>
          <a:xfrm>
            <a:off x="282517" y="1623403"/>
            <a:ext cx="566212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06262"/>
                </a:solidFill>
                <a:effectLst>
                  <a:outerShdw blurRad="12700" dist="38100" dir="2700000" algn="tl" rotWithShape="0">
                    <a:schemeClr val="bg1">
                      <a:lumMod val="75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카페24 써라운드" pitchFamily="2" charset="-127"/>
              </a:rPr>
              <a:t>VR</a:t>
            </a:r>
            <a:r>
              <a:rPr lang="en-US" altLang="ko-KR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37372"/>
                </a:solidFill>
                <a:effectLst>
                  <a:outerShdw blurRad="12700" dist="38100" dir="2700000" algn="tl" rotWithShape="0">
                    <a:schemeClr val="bg1">
                      <a:lumMod val="75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카페24 써라운드" pitchFamily="2" charset="-127"/>
              </a:rPr>
              <a:t>gorithm</a:t>
            </a:r>
            <a:endParaRPr lang="en-US" altLang="ko-KR" sz="8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E37372"/>
              </a:solidFill>
              <a:effectLst>
                <a:outerShdw blurRad="12700" dist="38100" dir="2700000" algn="tl" rotWithShape="0">
                  <a:schemeClr val="bg1">
                    <a:lumMod val="75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  <a:cs typeface="카페24 써라운드" pitchFamily="2" charset="-127"/>
            </a:endParaRPr>
          </a:p>
        </p:txBody>
      </p:sp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2ECB1F-9070-9399-9F4D-F84941B8F740}"/>
              </a:ext>
            </a:extLst>
          </p:cNvPr>
          <p:cNvSpPr/>
          <p:nvPr/>
        </p:nvSpPr>
        <p:spPr>
          <a:xfrm>
            <a:off x="1531469" y="1077654"/>
            <a:ext cx="31261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22-1 capstone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FF9B7D-C38F-C576-E477-32CBF7AA5FFF}"/>
              </a:ext>
            </a:extLst>
          </p:cNvPr>
          <p:cNvSpPr/>
          <p:nvPr/>
        </p:nvSpPr>
        <p:spPr>
          <a:xfrm>
            <a:off x="1077258" y="5350811"/>
            <a:ext cx="4176648" cy="6001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구태성</a:t>
            </a:r>
            <a:r>
              <a:rPr lang="en-US" altLang="ko-KR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   </a:t>
            </a:r>
            <a:r>
              <a:rPr lang="ko-KR" altLang="en-US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김성연</a:t>
            </a:r>
            <a:r>
              <a:rPr lang="en-US" altLang="ko-KR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   </a:t>
            </a:r>
            <a:r>
              <a:rPr lang="ko-KR" altLang="en-US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한경빈</a:t>
            </a:r>
            <a:endParaRPr lang="en-US" altLang="ko-KR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514774-8BAA-DE42-BE29-8AB957FC2A58}"/>
              </a:ext>
            </a:extLst>
          </p:cNvPr>
          <p:cNvSpPr/>
          <p:nvPr/>
        </p:nvSpPr>
        <p:spPr>
          <a:xfrm>
            <a:off x="183162" y="2991955"/>
            <a:ext cx="5964840" cy="6848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spc="-15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65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VR </a:t>
            </a:r>
            <a:r>
              <a:rPr lang="ko-KR" altLang="en-US" sz="2800" b="1" spc="-15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65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기기를 활용한 코딩 교육 플랫폼</a:t>
            </a:r>
            <a:endParaRPr lang="en-US" altLang="ko-KR" sz="2800" b="1" spc="-15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ffectLst>
                <a:outerShdw blurRad="12700" dist="38100" dir="2700000" algn="tl" rotWithShape="0">
                  <a:schemeClr val="bg1">
                    <a:lumMod val="65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A3D676-9A65-7369-C477-F153A9A50C2F}"/>
              </a:ext>
            </a:extLst>
          </p:cNvPr>
          <p:cNvCxnSpPr>
            <a:cxnSpLocks/>
          </p:cNvCxnSpPr>
          <p:nvPr/>
        </p:nvCxnSpPr>
        <p:spPr>
          <a:xfrm>
            <a:off x="525517" y="729916"/>
            <a:ext cx="5244113" cy="0"/>
          </a:xfrm>
          <a:prstGeom prst="line">
            <a:avLst/>
          </a:prstGeom>
          <a:ln w="57150" cap="rnd">
            <a:solidFill>
              <a:srgbClr val="6AA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5EB7AEC-1B58-5123-E6F8-0D8309762FFC}"/>
              </a:ext>
            </a:extLst>
          </p:cNvPr>
          <p:cNvCxnSpPr>
            <a:cxnSpLocks/>
          </p:cNvCxnSpPr>
          <p:nvPr/>
        </p:nvCxnSpPr>
        <p:spPr>
          <a:xfrm>
            <a:off x="525517" y="6035616"/>
            <a:ext cx="5244113" cy="0"/>
          </a:xfrm>
          <a:prstGeom prst="line">
            <a:avLst/>
          </a:prstGeom>
          <a:ln w="57150" cap="rnd">
            <a:solidFill>
              <a:srgbClr val="6AA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1EFD3260-442F-120A-3917-EF89FC7B0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332A0E-D426-97C5-F5EC-327E642A5D66}"/>
              </a:ext>
            </a:extLst>
          </p:cNvPr>
          <p:cNvSpPr/>
          <p:nvPr/>
        </p:nvSpPr>
        <p:spPr>
          <a:xfrm>
            <a:off x="183162" y="3959732"/>
            <a:ext cx="596484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pc="-15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65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매뉴얼</a:t>
            </a:r>
            <a:endParaRPr lang="en-US" altLang="ko-KR" sz="4800" b="1" spc="-150" dirty="0">
              <a:ln w="9525">
                <a:solidFill>
                  <a:schemeClr val="bg1"/>
                </a:solidFill>
                <a:prstDash val="solid"/>
              </a:ln>
              <a:solidFill>
                <a:srgbClr val="0070C0"/>
              </a:solidFill>
              <a:effectLst>
                <a:outerShdw blurRad="12700" dist="38100" dir="2700000" algn="tl" rotWithShape="0">
                  <a:schemeClr val="bg1">
                    <a:lumMod val="65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174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4E6F22-0030-EFE9-B886-5B3EA3344713}"/>
              </a:ext>
            </a:extLst>
          </p:cNvPr>
          <p:cNvSpPr/>
          <p:nvPr/>
        </p:nvSpPr>
        <p:spPr>
          <a:xfrm>
            <a:off x="571486" y="450068"/>
            <a:ext cx="4723527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서버 </a:t>
            </a:r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–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결과 확인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31" name="양쪽 중괄호 30">
            <a:extLst>
              <a:ext uri="{FF2B5EF4-FFF2-40B4-BE49-F238E27FC236}">
                <a16:creationId xmlns:a16="http://schemas.microsoft.com/office/drawing/2014/main" id="{438C4DF9-3482-C7D9-C603-FADCE47601AC}"/>
              </a:ext>
            </a:extLst>
          </p:cNvPr>
          <p:cNvSpPr/>
          <p:nvPr/>
        </p:nvSpPr>
        <p:spPr>
          <a:xfrm>
            <a:off x="337374" y="364383"/>
            <a:ext cx="5372310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23EEFC-A971-F2F5-DD18-C454A5B0EA94}"/>
              </a:ext>
            </a:extLst>
          </p:cNvPr>
          <p:cNvSpPr txBox="1"/>
          <p:nvPr/>
        </p:nvSpPr>
        <p:spPr>
          <a:xfrm>
            <a:off x="814328" y="6146322"/>
            <a:ext cx="10679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학생들의 문제 풀이 결과를 확인할 수 있다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6E7BC1F-0526-2C25-0225-546A9A552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59917" y="1334707"/>
            <a:ext cx="8072164" cy="4568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5810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4E6F22-0030-EFE9-B886-5B3EA3344713}"/>
              </a:ext>
            </a:extLst>
          </p:cNvPr>
          <p:cNvSpPr/>
          <p:nvPr/>
        </p:nvSpPr>
        <p:spPr>
          <a:xfrm>
            <a:off x="571486" y="450068"/>
            <a:ext cx="6559615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클라이언트 </a:t>
            </a:r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-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설계 구조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31" name="양쪽 중괄호 30">
            <a:extLst>
              <a:ext uri="{FF2B5EF4-FFF2-40B4-BE49-F238E27FC236}">
                <a16:creationId xmlns:a16="http://schemas.microsoft.com/office/drawing/2014/main" id="{438C4DF9-3482-C7D9-C603-FADCE47601AC}"/>
              </a:ext>
            </a:extLst>
          </p:cNvPr>
          <p:cNvSpPr/>
          <p:nvPr/>
        </p:nvSpPr>
        <p:spPr>
          <a:xfrm>
            <a:off x="337373" y="364383"/>
            <a:ext cx="6945929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C3AAEC-206F-1056-5076-830F3ECC7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96" y="1366750"/>
            <a:ext cx="10954207" cy="531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90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4E6F22-0030-EFE9-B886-5B3EA3344713}"/>
              </a:ext>
            </a:extLst>
          </p:cNvPr>
          <p:cNvSpPr/>
          <p:nvPr/>
        </p:nvSpPr>
        <p:spPr>
          <a:xfrm>
            <a:off x="571486" y="450068"/>
            <a:ext cx="6031333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클라이언트 </a:t>
            </a:r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-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조작법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31" name="양쪽 중괄호 30">
            <a:extLst>
              <a:ext uri="{FF2B5EF4-FFF2-40B4-BE49-F238E27FC236}">
                <a16:creationId xmlns:a16="http://schemas.microsoft.com/office/drawing/2014/main" id="{438C4DF9-3482-C7D9-C603-FADCE47601AC}"/>
              </a:ext>
            </a:extLst>
          </p:cNvPr>
          <p:cNvSpPr/>
          <p:nvPr/>
        </p:nvSpPr>
        <p:spPr>
          <a:xfrm>
            <a:off x="337373" y="364383"/>
            <a:ext cx="6559615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오큘러스 퀘스트 2 소개 및 , VR 게임 추천이유 : 네이버 포스트">
            <a:extLst>
              <a:ext uri="{FF2B5EF4-FFF2-40B4-BE49-F238E27FC236}">
                <a16:creationId xmlns:a16="http://schemas.microsoft.com/office/drawing/2014/main" id="{FDAA0960-7037-8E6F-361F-40D812B96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44" y="3257107"/>
            <a:ext cx="2902023" cy="338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오큘러스 퀘스트 2 소개 및 , VR 게임 추천이유 : 네이버 포스트">
            <a:extLst>
              <a:ext uri="{FF2B5EF4-FFF2-40B4-BE49-F238E27FC236}">
                <a16:creationId xmlns:a16="http://schemas.microsoft.com/office/drawing/2014/main" id="{EEC4D8E2-92D0-F9CD-3CDE-BE15C2940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19567" y="3257107"/>
            <a:ext cx="2902023" cy="338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F0F6926D-3D32-E3F7-94E0-05B3F636DAFE}"/>
              </a:ext>
            </a:extLst>
          </p:cNvPr>
          <p:cNvSpPr/>
          <p:nvPr/>
        </p:nvSpPr>
        <p:spPr>
          <a:xfrm>
            <a:off x="3910015" y="4210493"/>
            <a:ext cx="669851" cy="616688"/>
          </a:xfrm>
          <a:prstGeom prst="ellipse">
            <a:avLst/>
          </a:prstGeom>
          <a:noFill/>
          <a:ln w="76200">
            <a:solidFill>
              <a:srgbClr val="E0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F33065-7EFA-CB4E-2DED-E1CA7AC05096}"/>
              </a:ext>
            </a:extLst>
          </p:cNvPr>
          <p:cNvCxnSpPr>
            <a:endCxn id="2" idx="2"/>
          </p:cNvCxnSpPr>
          <p:nvPr/>
        </p:nvCxnSpPr>
        <p:spPr>
          <a:xfrm flipV="1">
            <a:off x="2517150" y="4518837"/>
            <a:ext cx="1392865" cy="308344"/>
          </a:xfrm>
          <a:prstGeom prst="line">
            <a:avLst/>
          </a:prstGeom>
          <a:ln w="76200">
            <a:solidFill>
              <a:srgbClr val="E0626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BF3EA3-E69C-6F73-D386-0175C630BD2A}"/>
              </a:ext>
            </a:extLst>
          </p:cNvPr>
          <p:cNvSpPr txBox="1"/>
          <p:nvPr/>
        </p:nvSpPr>
        <p:spPr>
          <a:xfrm>
            <a:off x="571486" y="4612305"/>
            <a:ext cx="200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캐릭터 이동</a:t>
            </a:r>
            <a:endParaRPr lang="ko-KR" altLang="en-US" dirty="0">
              <a:solidFill>
                <a:srgbClr val="E0626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C5F00C7-B31C-5158-4021-CD57C97C06DD}"/>
              </a:ext>
            </a:extLst>
          </p:cNvPr>
          <p:cNvSpPr/>
          <p:nvPr/>
        </p:nvSpPr>
        <p:spPr>
          <a:xfrm>
            <a:off x="6589417" y="4949134"/>
            <a:ext cx="669851" cy="616688"/>
          </a:xfrm>
          <a:prstGeom prst="ellipse">
            <a:avLst/>
          </a:prstGeom>
          <a:noFill/>
          <a:ln w="76200">
            <a:solidFill>
              <a:srgbClr val="E0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765AE04-338D-1C52-BC97-215925BCC22E}"/>
              </a:ext>
            </a:extLst>
          </p:cNvPr>
          <p:cNvCxnSpPr>
            <a:cxnSpLocks/>
          </p:cNvCxnSpPr>
          <p:nvPr/>
        </p:nvCxnSpPr>
        <p:spPr>
          <a:xfrm>
            <a:off x="7238218" y="5160993"/>
            <a:ext cx="1936238" cy="470908"/>
          </a:xfrm>
          <a:prstGeom prst="line">
            <a:avLst/>
          </a:prstGeom>
          <a:ln w="76200">
            <a:solidFill>
              <a:srgbClr val="E0626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980863-A1BA-D8AE-73BD-EA54E1078246}"/>
              </a:ext>
            </a:extLst>
          </p:cNvPr>
          <p:cNvSpPr txBox="1"/>
          <p:nvPr/>
        </p:nvSpPr>
        <p:spPr>
          <a:xfrm>
            <a:off x="9237506" y="5135525"/>
            <a:ext cx="21098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패널 조작</a:t>
            </a:r>
            <a:r>
              <a:rPr lang="en-US" altLang="ko-KR" sz="28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</a:p>
          <a:p>
            <a:pPr algn="ctr"/>
            <a:r>
              <a:rPr lang="ko-KR" altLang="en-US" sz="28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라인 드래그</a:t>
            </a:r>
            <a:r>
              <a:rPr lang="en-US" altLang="ko-KR" sz="28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</a:p>
          <a:p>
            <a:pPr algn="ctr"/>
            <a:r>
              <a:rPr lang="ko-KR" altLang="en-US" sz="28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블록 조작 등</a:t>
            </a:r>
            <a:endParaRPr lang="en-US" altLang="ko-KR" sz="2800" dirty="0">
              <a:solidFill>
                <a:srgbClr val="E06262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028" name="Picture 4" descr="VR을 차세대 소셜 플랫폼으로! 오큘러스 퀘스트2 | VR 인벤">
            <a:extLst>
              <a:ext uri="{FF2B5EF4-FFF2-40B4-BE49-F238E27FC236}">
                <a16:creationId xmlns:a16="http://schemas.microsoft.com/office/drawing/2014/main" id="{98245046-976B-CC24-482A-93604B506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90" y="1394353"/>
            <a:ext cx="3079121" cy="173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219B4AE-10E7-3F04-9B6F-30BE5716F2F6}"/>
              </a:ext>
            </a:extLst>
          </p:cNvPr>
          <p:cNvCxnSpPr>
            <a:cxnSpLocks/>
          </p:cNvCxnSpPr>
          <p:nvPr/>
        </p:nvCxnSpPr>
        <p:spPr>
          <a:xfrm flipV="1">
            <a:off x="6291241" y="2159748"/>
            <a:ext cx="1835107" cy="10720"/>
          </a:xfrm>
          <a:prstGeom prst="line">
            <a:avLst/>
          </a:prstGeom>
          <a:ln w="76200">
            <a:solidFill>
              <a:srgbClr val="E0626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C4D50C-0BAE-33AD-BF2B-9D1B00758DC7}"/>
              </a:ext>
            </a:extLst>
          </p:cNvPr>
          <p:cNvSpPr txBox="1"/>
          <p:nvPr/>
        </p:nvSpPr>
        <p:spPr>
          <a:xfrm>
            <a:off x="8126348" y="1947333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시점 전환</a:t>
            </a:r>
            <a:endParaRPr lang="ko-KR" altLang="en-US" dirty="0">
              <a:solidFill>
                <a:srgbClr val="E0626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A823713-2F30-1FA3-EE73-74027DE9ED60}"/>
              </a:ext>
            </a:extLst>
          </p:cNvPr>
          <p:cNvSpPr/>
          <p:nvPr/>
        </p:nvSpPr>
        <p:spPr>
          <a:xfrm>
            <a:off x="7208794" y="4136160"/>
            <a:ext cx="669851" cy="616688"/>
          </a:xfrm>
          <a:prstGeom prst="ellipse">
            <a:avLst/>
          </a:prstGeom>
          <a:noFill/>
          <a:ln w="76200">
            <a:solidFill>
              <a:srgbClr val="E0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5EB58D-3DC8-A733-50A2-B50D67D5E6D3}"/>
              </a:ext>
            </a:extLst>
          </p:cNvPr>
          <p:cNvSpPr txBox="1"/>
          <p:nvPr/>
        </p:nvSpPr>
        <p:spPr>
          <a:xfrm>
            <a:off x="9460323" y="3351150"/>
            <a:ext cx="16642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블록 위치</a:t>
            </a:r>
            <a:endParaRPr lang="en-US" altLang="ko-KR" sz="2800" dirty="0">
              <a:solidFill>
                <a:srgbClr val="E06262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세부 조정</a:t>
            </a:r>
            <a:endParaRPr lang="en-US" altLang="ko-KR" sz="2800" dirty="0">
              <a:solidFill>
                <a:srgbClr val="E06262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A56B3C8-B005-E733-296F-496970FBD3F7}"/>
              </a:ext>
            </a:extLst>
          </p:cNvPr>
          <p:cNvCxnSpPr>
            <a:cxnSpLocks/>
          </p:cNvCxnSpPr>
          <p:nvPr/>
        </p:nvCxnSpPr>
        <p:spPr>
          <a:xfrm flipV="1">
            <a:off x="7738612" y="3696634"/>
            <a:ext cx="1692467" cy="553925"/>
          </a:xfrm>
          <a:prstGeom prst="line">
            <a:avLst/>
          </a:prstGeom>
          <a:ln w="76200">
            <a:solidFill>
              <a:srgbClr val="E0626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37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297980" y="246657"/>
            <a:ext cx="6630611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클라이언트 </a:t>
            </a:r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-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패널 조작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188033" y="172695"/>
            <a:ext cx="6893251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E7443B3-CECF-2BBB-DE5C-FB6F8C56538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29260" y="1340739"/>
            <a:ext cx="8664907" cy="4831132"/>
          </a:xfrm>
          <a:prstGeom prst="roundRect">
            <a:avLst/>
          </a:prstGeom>
          <a:ln w="76200">
            <a:solidFill>
              <a:srgbClr val="345DA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Picture 20">
            <a:extLst>
              <a:ext uri="{FF2B5EF4-FFF2-40B4-BE49-F238E27FC236}">
                <a16:creationId xmlns:a16="http://schemas.microsoft.com/office/drawing/2014/main" id="{0EA9E71C-DCA7-8824-2EB3-17C515DC9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7" y="3190078"/>
            <a:ext cx="1136928" cy="113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32A452C6-DED7-61F4-213B-748EF94451B3}"/>
              </a:ext>
            </a:extLst>
          </p:cNvPr>
          <p:cNvCxnSpPr>
            <a:cxnSpLocks/>
          </p:cNvCxnSpPr>
          <p:nvPr/>
        </p:nvCxnSpPr>
        <p:spPr>
          <a:xfrm>
            <a:off x="1599654" y="3814072"/>
            <a:ext cx="1136927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23F5F4ED-4E72-AE28-67D8-B043FF82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21600D0-C571-BF9B-0ABB-D690AC8BE263}"/>
              </a:ext>
            </a:extLst>
          </p:cNvPr>
          <p:cNvSpPr txBox="1"/>
          <p:nvPr/>
        </p:nvSpPr>
        <p:spPr>
          <a:xfrm>
            <a:off x="6213482" y="6349130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unity client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1DE2F43-FC84-46DA-3A59-DDA73545FF38}"/>
              </a:ext>
            </a:extLst>
          </p:cNvPr>
          <p:cNvSpPr txBox="1"/>
          <p:nvPr/>
        </p:nvSpPr>
        <p:spPr>
          <a:xfrm>
            <a:off x="1852968" y="337294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조작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41F699-6923-4FC5-0371-FCD8D349B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336" y="2509675"/>
            <a:ext cx="4593828" cy="2823996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E6368086-41B3-F35E-96C5-73D95120EDE7}"/>
              </a:ext>
            </a:extLst>
          </p:cNvPr>
          <p:cNvSpPr txBox="1"/>
          <p:nvPr/>
        </p:nvSpPr>
        <p:spPr>
          <a:xfrm>
            <a:off x="545170" y="439052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8DDF78-5CC7-4881-808A-11B8FB3B4FE7}"/>
              </a:ext>
            </a:extLst>
          </p:cNvPr>
          <p:cNvSpPr txBox="1"/>
          <p:nvPr/>
        </p:nvSpPr>
        <p:spPr>
          <a:xfrm>
            <a:off x="4037191" y="1574785"/>
            <a:ext cx="16642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연산 블록</a:t>
            </a:r>
            <a:endParaRPr lang="en-US" altLang="ko-KR" sz="2800" dirty="0">
              <a:solidFill>
                <a:srgbClr val="E06262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E0626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(A + 3 =&gt; B)</a:t>
            </a:r>
            <a:endParaRPr lang="ko-KR" altLang="en-US" dirty="0">
              <a:solidFill>
                <a:srgbClr val="E0626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A847C-63F6-8652-1D4D-26001FDFCE65}"/>
              </a:ext>
            </a:extLst>
          </p:cNvPr>
          <p:cNvSpPr txBox="1"/>
          <p:nvPr/>
        </p:nvSpPr>
        <p:spPr>
          <a:xfrm>
            <a:off x="6539588" y="1561290"/>
            <a:ext cx="12442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If</a:t>
            </a:r>
            <a:r>
              <a:rPr lang="ko-KR" altLang="en-US" sz="28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블록</a:t>
            </a:r>
            <a:endParaRPr lang="en-US" altLang="ko-KR" sz="2800" dirty="0">
              <a:solidFill>
                <a:srgbClr val="E06262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E0626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(A &lt; B ?)</a:t>
            </a:r>
            <a:endParaRPr lang="ko-KR" altLang="en-US" dirty="0">
              <a:solidFill>
                <a:srgbClr val="E0626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741292-7FF0-465E-F006-D1D079DC49D0}"/>
              </a:ext>
            </a:extLst>
          </p:cNvPr>
          <p:cNvSpPr txBox="1"/>
          <p:nvPr/>
        </p:nvSpPr>
        <p:spPr>
          <a:xfrm>
            <a:off x="8386179" y="1561290"/>
            <a:ext cx="22557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While </a:t>
            </a:r>
            <a:r>
              <a:rPr lang="ko-KR" altLang="en-US" sz="28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블록</a:t>
            </a:r>
            <a:endParaRPr lang="en-US" altLang="ko-KR" sz="2800" dirty="0">
              <a:solidFill>
                <a:srgbClr val="E06262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E0626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(A &lt; B ?  -&gt; Loop)</a:t>
            </a:r>
            <a:endParaRPr lang="ko-KR" altLang="en-US" dirty="0">
              <a:solidFill>
                <a:srgbClr val="E0626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075CAD4-9C64-8502-7435-26EC3E1BA48B}"/>
              </a:ext>
            </a:extLst>
          </p:cNvPr>
          <p:cNvCxnSpPr>
            <a:cxnSpLocks/>
          </p:cNvCxnSpPr>
          <p:nvPr/>
        </p:nvCxnSpPr>
        <p:spPr>
          <a:xfrm flipH="1" flipV="1">
            <a:off x="4991548" y="2361509"/>
            <a:ext cx="656111" cy="532298"/>
          </a:xfrm>
          <a:prstGeom prst="straightConnector1">
            <a:avLst/>
          </a:prstGeom>
          <a:ln w="76200">
            <a:solidFill>
              <a:srgbClr val="FF7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AF58847-0BF6-3EFF-E445-81EC50B78197}"/>
              </a:ext>
            </a:extLst>
          </p:cNvPr>
          <p:cNvCxnSpPr>
            <a:cxnSpLocks/>
          </p:cNvCxnSpPr>
          <p:nvPr/>
        </p:nvCxnSpPr>
        <p:spPr>
          <a:xfrm flipV="1">
            <a:off x="8716450" y="2361509"/>
            <a:ext cx="718714" cy="518803"/>
          </a:xfrm>
          <a:prstGeom prst="straightConnector1">
            <a:avLst/>
          </a:prstGeom>
          <a:ln w="76200">
            <a:solidFill>
              <a:srgbClr val="FF7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E57A21B-D790-19BE-EEEB-100ECCB4466D}"/>
              </a:ext>
            </a:extLst>
          </p:cNvPr>
          <p:cNvCxnSpPr>
            <a:cxnSpLocks/>
          </p:cNvCxnSpPr>
          <p:nvPr/>
        </p:nvCxnSpPr>
        <p:spPr>
          <a:xfrm flipV="1">
            <a:off x="7161713" y="2283765"/>
            <a:ext cx="0" cy="468393"/>
          </a:xfrm>
          <a:prstGeom prst="straightConnector1">
            <a:avLst/>
          </a:prstGeom>
          <a:ln w="76200">
            <a:solidFill>
              <a:srgbClr val="FF7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A09656B-9853-9C73-307F-49827A9E34D7}"/>
              </a:ext>
            </a:extLst>
          </p:cNvPr>
          <p:cNvSpPr txBox="1"/>
          <p:nvPr/>
        </p:nvSpPr>
        <p:spPr>
          <a:xfrm>
            <a:off x="2958797" y="3750217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변수 생성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52C4D38-E8EC-C695-4E47-E266F7C06AA1}"/>
              </a:ext>
            </a:extLst>
          </p:cNvPr>
          <p:cNvCxnSpPr>
            <a:cxnSpLocks/>
          </p:cNvCxnSpPr>
          <p:nvPr/>
        </p:nvCxnSpPr>
        <p:spPr>
          <a:xfrm flipH="1">
            <a:off x="4623035" y="3973995"/>
            <a:ext cx="87648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BB55522-32F9-8B2A-3E96-79179208468D}"/>
              </a:ext>
            </a:extLst>
          </p:cNvPr>
          <p:cNvSpPr txBox="1"/>
          <p:nvPr/>
        </p:nvSpPr>
        <p:spPr>
          <a:xfrm>
            <a:off x="9632546" y="3803786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변수 삭제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6CBC2-7147-B720-3CE8-050954164DEA}"/>
              </a:ext>
            </a:extLst>
          </p:cNvPr>
          <p:cNvCxnSpPr>
            <a:cxnSpLocks/>
          </p:cNvCxnSpPr>
          <p:nvPr/>
        </p:nvCxnSpPr>
        <p:spPr>
          <a:xfrm>
            <a:off x="7931796" y="4011827"/>
            <a:ext cx="1518984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95E7B9C-BFC5-331D-6FB0-C8A2812387C7}"/>
              </a:ext>
            </a:extLst>
          </p:cNvPr>
          <p:cNvSpPr txBox="1"/>
          <p:nvPr/>
        </p:nvSpPr>
        <p:spPr>
          <a:xfrm>
            <a:off x="3306259" y="5487858"/>
            <a:ext cx="200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417CC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끝까지 실행</a:t>
            </a:r>
            <a:endParaRPr lang="ko-KR" altLang="en-US" dirty="0">
              <a:solidFill>
                <a:srgbClr val="417CC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960EEC-BDF6-6B46-86B6-12EAE33DC702}"/>
              </a:ext>
            </a:extLst>
          </p:cNvPr>
          <p:cNvSpPr txBox="1"/>
          <p:nvPr/>
        </p:nvSpPr>
        <p:spPr>
          <a:xfrm>
            <a:off x="5873654" y="5486906"/>
            <a:ext cx="2109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417CC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한 </a:t>
            </a:r>
            <a:r>
              <a:rPr lang="ko-KR" altLang="en-US" sz="2800" dirty="0" err="1">
                <a:solidFill>
                  <a:srgbClr val="417CC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칸씩</a:t>
            </a:r>
            <a:r>
              <a:rPr lang="ko-KR" altLang="en-US" sz="2800" dirty="0">
                <a:solidFill>
                  <a:srgbClr val="417CC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실행</a:t>
            </a:r>
            <a:endParaRPr lang="ko-KR" altLang="en-US" dirty="0">
              <a:solidFill>
                <a:srgbClr val="417CC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7D97BB-ECEB-8C62-1B8C-923FB0551E4E}"/>
              </a:ext>
            </a:extLst>
          </p:cNvPr>
          <p:cNvSpPr txBox="1"/>
          <p:nvPr/>
        </p:nvSpPr>
        <p:spPr>
          <a:xfrm>
            <a:off x="8448407" y="5467400"/>
            <a:ext cx="200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417CC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실행 초기화</a:t>
            </a:r>
            <a:endParaRPr lang="ko-KR" altLang="en-US" dirty="0">
              <a:solidFill>
                <a:srgbClr val="417CC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67C2A8A-CDD1-E21B-6694-D313C47DD52D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6928591" y="5066852"/>
            <a:ext cx="0" cy="420054"/>
          </a:xfrm>
          <a:prstGeom prst="straightConnector1">
            <a:avLst/>
          </a:prstGeom>
          <a:ln w="76200">
            <a:solidFill>
              <a:srgbClr val="417C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25E20C6-5C7C-FAC4-B003-68BD2E672C76}"/>
              </a:ext>
            </a:extLst>
          </p:cNvPr>
          <p:cNvCxnSpPr>
            <a:cxnSpLocks/>
          </p:cNvCxnSpPr>
          <p:nvPr/>
        </p:nvCxnSpPr>
        <p:spPr>
          <a:xfrm flipH="1">
            <a:off x="4496696" y="4990215"/>
            <a:ext cx="818446" cy="371449"/>
          </a:xfrm>
          <a:prstGeom prst="straightConnector1">
            <a:avLst/>
          </a:prstGeom>
          <a:ln w="76200">
            <a:solidFill>
              <a:srgbClr val="417C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6F7852F-EF59-65C3-24DE-3D32DC017D00}"/>
              </a:ext>
            </a:extLst>
          </p:cNvPr>
          <p:cNvCxnSpPr>
            <a:cxnSpLocks/>
          </p:cNvCxnSpPr>
          <p:nvPr/>
        </p:nvCxnSpPr>
        <p:spPr>
          <a:xfrm>
            <a:off x="8419633" y="4976218"/>
            <a:ext cx="943107" cy="385446"/>
          </a:xfrm>
          <a:prstGeom prst="straightConnector1">
            <a:avLst/>
          </a:prstGeom>
          <a:ln w="76200">
            <a:solidFill>
              <a:srgbClr val="417C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242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408315" y="240400"/>
            <a:ext cx="6612171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클라이언트 </a:t>
            </a:r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–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문제 선택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188032" y="172695"/>
            <a:ext cx="7052739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23F5F4ED-4E72-AE28-67D8-B043FF82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455324-F3E8-7628-A72B-6295D1935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8" b="13270"/>
          <a:stretch/>
        </p:blipFill>
        <p:spPr bwMode="auto">
          <a:xfrm>
            <a:off x="2303056" y="1503613"/>
            <a:ext cx="7181850" cy="421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227FC31-17BB-9155-590D-9BDE1C614DDF}"/>
              </a:ext>
            </a:extLst>
          </p:cNvPr>
          <p:cNvSpPr txBox="1"/>
          <p:nvPr/>
        </p:nvSpPr>
        <p:spPr>
          <a:xfrm>
            <a:off x="814328" y="6094380"/>
            <a:ext cx="10679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클라이언트를 실행하면 서버와 연동해 해결할 문제를 선택한다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5576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408315" y="240400"/>
            <a:ext cx="6612171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클라이언트 </a:t>
            </a:r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–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문제 화면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188032" y="172695"/>
            <a:ext cx="7052739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23F5F4ED-4E72-AE28-67D8-B043FF82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7FC31-17BB-9155-590D-9BDE1C614DDF}"/>
              </a:ext>
            </a:extLst>
          </p:cNvPr>
          <p:cNvSpPr txBox="1"/>
          <p:nvPr/>
        </p:nvSpPr>
        <p:spPr>
          <a:xfrm>
            <a:off x="838200" y="5908502"/>
            <a:ext cx="10679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문제를 선택하면 해결할 문제를 확인할 수 있다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초기 변수 상태를 담은 기차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풀이에 사용할 패널이 생성된다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054EA5-FD26-FBA4-252E-8490846430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8"/>
          <a:stretch/>
        </p:blipFill>
        <p:spPr bwMode="auto">
          <a:xfrm>
            <a:off x="2432087" y="1139102"/>
            <a:ext cx="7115175" cy="470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7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408315" y="240400"/>
            <a:ext cx="6612171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클라이언트 </a:t>
            </a:r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–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블록 배치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188032" y="172695"/>
            <a:ext cx="7052739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23F5F4ED-4E72-AE28-67D8-B043FF82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7FC31-17BB-9155-590D-9BDE1C614DDF}"/>
              </a:ext>
            </a:extLst>
          </p:cNvPr>
          <p:cNvSpPr txBox="1"/>
          <p:nvPr/>
        </p:nvSpPr>
        <p:spPr>
          <a:xfrm>
            <a:off x="838200" y="5908502"/>
            <a:ext cx="10679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패널을 통해 각 블록을 생성하고 드래그해서 원하는 장소로 옮긴다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 블록의 역할에 맞게 유저가 인자를 지정할 수 있다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EDC1CE-F290-EFBA-28A1-20440A38B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0"/>
          <a:stretch/>
        </p:blipFill>
        <p:spPr bwMode="auto">
          <a:xfrm>
            <a:off x="2743526" y="1052234"/>
            <a:ext cx="6869186" cy="47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165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408315" y="240400"/>
            <a:ext cx="6612171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클라이언트 </a:t>
            </a:r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–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블록 연결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188032" y="172695"/>
            <a:ext cx="7052739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23F5F4ED-4E72-AE28-67D8-B043FF82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7FC31-17BB-9155-590D-9BDE1C614DDF}"/>
              </a:ext>
            </a:extLst>
          </p:cNvPr>
          <p:cNvSpPr txBox="1"/>
          <p:nvPr/>
        </p:nvSpPr>
        <p:spPr>
          <a:xfrm>
            <a:off x="814328" y="6015692"/>
            <a:ext cx="10679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코딩을 한 후 유저가 원하는 순서대로 블록의 점들을 연결한다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AEDE615-F3D7-30BB-14E8-6AE9B030D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12"/>
          <a:stretch/>
        </p:blipFill>
        <p:spPr bwMode="auto">
          <a:xfrm>
            <a:off x="2447482" y="1169227"/>
            <a:ext cx="7105650" cy="46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210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408315" y="240400"/>
            <a:ext cx="6612171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클라이언트 </a:t>
            </a:r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–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실행 결과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188032" y="172695"/>
            <a:ext cx="7052739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23F5F4ED-4E72-AE28-67D8-B043FF82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7FC31-17BB-9155-590D-9BDE1C614DDF}"/>
              </a:ext>
            </a:extLst>
          </p:cNvPr>
          <p:cNvSpPr txBox="1"/>
          <p:nvPr/>
        </p:nvSpPr>
        <p:spPr>
          <a:xfrm>
            <a:off x="814328" y="5767368"/>
            <a:ext cx="10679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패널을 통해 현재 코드를 실행해 볼 수 있으며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END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블록에서 정답과 현재 변수에 담긴 값을 비교해 결과를 출력한다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9A232FF-32D2-5D2F-687B-B54352279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2"/>
          <a:stretch/>
        </p:blipFill>
        <p:spPr bwMode="auto">
          <a:xfrm>
            <a:off x="2364636" y="1139102"/>
            <a:ext cx="7143750" cy="43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834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>
            <a:extLst>
              <a:ext uri="{FF2B5EF4-FFF2-40B4-BE49-F238E27FC236}">
                <a16:creationId xmlns:a16="http://schemas.microsoft.com/office/drawing/2014/main" id="{969D247D-5BE5-48C2-2031-3412227E9762}"/>
              </a:ext>
            </a:extLst>
          </p:cNvPr>
          <p:cNvGrpSpPr/>
          <p:nvPr/>
        </p:nvGrpSpPr>
        <p:grpSpPr>
          <a:xfrm>
            <a:off x="8790492" y="1725317"/>
            <a:ext cx="3166513" cy="1296393"/>
            <a:chOff x="723899" y="1803400"/>
            <a:chExt cx="2639267" cy="1448912"/>
          </a:xfrm>
          <a:solidFill>
            <a:srgbClr val="4E94DA"/>
          </a:solidFill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8072ECC-C9D4-F49F-5FFD-86B3365BD4DD}"/>
                </a:ext>
              </a:extLst>
            </p:cNvPr>
            <p:cNvSpPr/>
            <p:nvPr/>
          </p:nvSpPr>
          <p:spPr>
            <a:xfrm>
              <a:off x="723899" y="1803400"/>
              <a:ext cx="2404314" cy="1447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F62B7024-8BA8-455E-06AA-3F0C534E2D66}"/>
                </a:ext>
              </a:extLst>
            </p:cNvPr>
            <p:cNvSpPr/>
            <p:nvPr/>
          </p:nvSpPr>
          <p:spPr>
            <a:xfrm rot="5400000">
              <a:off x="2520179" y="2409325"/>
              <a:ext cx="1447802" cy="2381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41AFCAC-CC62-CF9E-E68C-106212CB6551}"/>
              </a:ext>
            </a:extLst>
          </p:cNvPr>
          <p:cNvGrpSpPr/>
          <p:nvPr/>
        </p:nvGrpSpPr>
        <p:grpSpPr>
          <a:xfrm>
            <a:off x="5914728" y="1726312"/>
            <a:ext cx="3166513" cy="1296393"/>
            <a:chOff x="723899" y="1803400"/>
            <a:chExt cx="2639267" cy="1448912"/>
          </a:xfrm>
          <a:solidFill>
            <a:srgbClr val="9CC3EA"/>
          </a:solidFill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9D3544E-3D73-BF82-F68C-54D7497CFF34}"/>
                </a:ext>
              </a:extLst>
            </p:cNvPr>
            <p:cNvSpPr/>
            <p:nvPr/>
          </p:nvSpPr>
          <p:spPr>
            <a:xfrm>
              <a:off x="723899" y="1803400"/>
              <a:ext cx="2404314" cy="1447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이등변 삼각형 75">
              <a:extLst>
                <a:ext uri="{FF2B5EF4-FFF2-40B4-BE49-F238E27FC236}">
                  <a16:creationId xmlns:a16="http://schemas.microsoft.com/office/drawing/2014/main" id="{E65DB2C0-9F40-A4C2-249E-6474A8A4B9FA}"/>
                </a:ext>
              </a:extLst>
            </p:cNvPr>
            <p:cNvSpPr/>
            <p:nvPr/>
          </p:nvSpPr>
          <p:spPr>
            <a:xfrm rot="5400000">
              <a:off x="2520179" y="2409325"/>
              <a:ext cx="1447802" cy="2381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63655F9-3DFB-3475-E660-7729A537B8C1}"/>
              </a:ext>
            </a:extLst>
          </p:cNvPr>
          <p:cNvGrpSpPr/>
          <p:nvPr/>
        </p:nvGrpSpPr>
        <p:grpSpPr>
          <a:xfrm>
            <a:off x="3081969" y="1726810"/>
            <a:ext cx="3166513" cy="1296393"/>
            <a:chOff x="723899" y="1803400"/>
            <a:chExt cx="2639267" cy="1448912"/>
          </a:xfrm>
          <a:solidFill>
            <a:srgbClr val="4E94DA"/>
          </a:solidFill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467BAC3-1C1E-F8F9-6583-E2AAEE4A77A5}"/>
                </a:ext>
              </a:extLst>
            </p:cNvPr>
            <p:cNvSpPr/>
            <p:nvPr/>
          </p:nvSpPr>
          <p:spPr>
            <a:xfrm>
              <a:off x="723899" y="1803400"/>
              <a:ext cx="2404314" cy="1447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이등변 삼각형 72">
              <a:extLst>
                <a:ext uri="{FF2B5EF4-FFF2-40B4-BE49-F238E27FC236}">
                  <a16:creationId xmlns:a16="http://schemas.microsoft.com/office/drawing/2014/main" id="{21A13A5B-2584-C6E9-8A12-D8D215376726}"/>
                </a:ext>
              </a:extLst>
            </p:cNvPr>
            <p:cNvSpPr/>
            <p:nvPr/>
          </p:nvSpPr>
          <p:spPr>
            <a:xfrm rot="5400000">
              <a:off x="2520179" y="2409325"/>
              <a:ext cx="1447802" cy="2381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14844" y="336429"/>
            <a:ext cx="9259008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06262"/>
                </a:solidFill>
                <a:effectLst>
                  <a:outerShdw blurRad="12700" dist="38100" dir="2700000" algn="tl" rotWithShape="0">
                    <a:schemeClr val="bg1">
                      <a:lumMod val="75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카페24 써라운드" pitchFamily="2" charset="-127"/>
              </a:rPr>
              <a:t>VR</a:t>
            </a:r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37372"/>
                </a:solidFill>
                <a:effectLst>
                  <a:outerShdw blurRad="12700" dist="38100" dir="2700000" algn="tl" rotWithShape="0">
                    <a:schemeClr val="bg1">
                      <a:lumMod val="75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카페24 써라운드" pitchFamily="2" charset="-127"/>
              </a:rPr>
              <a:t>gorithm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코딩 교육 플랫폼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33271" y="316127"/>
            <a:ext cx="9181520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FA92E7-27CA-D2FB-B7DC-D5AAB1C837EA}"/>
              </a:ext>
            </a:extLst>
          </p:cNvPr>
          <p:cNvGrpSpPr/>
          <p:nvPr/>
        </p:nvGrpSpPr>
        <p:grpSpPr>
          <a:xfrm>
            <a:off x="253168" y="1725818"/>
            <a:ext cx="3114553" cy="1296393"/>
            <a:chOff x="723899" y="1803400"/>
            <a:chExt cx="2639267" cy="1448912"/>
          </a:xfrm>
          <a:solidFill>
            <a:srgbClr val="9CC3EA"/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FFB7C29-99ED-201A-3AC3-884F3C8D884F}"/>
                </a:ext>
              </a:extLst>
            </p:cNvPr>
            <p:cNvSpPr/>
            <p:nvPr/>
          </p:nvSpPr>
          <p:spPr>
            <a:xfrm>
              <a:off x="723899" y="1803400"/>
              <a:ext cx="2404314" cy="1447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AA8F583E-71DE-ECD0-5ED6-286C452C7178}"/>
                </a:ext>
              </a:extLst>
            </p:cNvPr>
            <p:cNvSpPr/>
            <p:nvPr/>
          </p:nvSpPr>
          <p:spPr>
            <a:xfrm rot="5400000">
              <a:off x="2520179" y="2409325"/>
              <a:ext cx="1447802" cy="2381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2B2FD5D-6662-7F49-D6B6-1DC49489F778}"/>
              </a:ext>
            </a:extLst>
          </p:cNvPr>
          <p:cNvSpPr txBox="1"/>
          <p:nvPr/>
        </p:nvSpPr>
        <p:spPr>
          <a:xfrm>
            <a:off x="610699" y="2125570"/>
            <a:ext cx="225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1.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문제 제작</a:t>
            </a:r>
            <a:endParaRPr lang="en-US" altLang="ko-KR" sz="3200" dirty="0">
              <a:solidFill>
                <a:schemeClr val="tx2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86A2B6-C64F-0FFA-34DC-4026BD73D142}"/>
              </a:ext>
            </a:extLst>
          </p:cNvPr>
          <p:cNvSpPr txBox="1"/>
          <p:nvPr/>
        </p:nvSpPr>
        <p:spPr>
          <a:xfrm>
            <a:off x="3575131" y="2117540"/>
            <a:ext cx="2323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2.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문제 선택</a:t>
            </a:r>
            <a:endParaRPr lang="en-US" altLang="ko-KR" sz="3200" dirty="0">
              <a:solidFill>
                <a:schemeClr val="tx2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9545E5E-9F9B-C354-C20A-331D6CDB05C5}"/>
              </a:ext>
            </a:extLst>
          </p:cNvPr>
          <p:cNvSpPr txBox="1"/>
          <p:nvPr/>
        </p:nvSpPr>
        <p:spPr>
          <a:xfrm>
            <a:off x="6311430" y="2106521"/>
            <a:ext cx="2605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3. 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VR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 풀이</a:t>
            </a:r>
            <a:endParaRPr lang="en-US" altLang="ko-KR" sz="3200" dirty="0">
              <a:solidFill>
                <a:schemeClr val="tx2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3E87B00-2766-0075-7E81-3EC7CAE802B2}"/>
              </a:ext>
            </a:extLst>
          </p:cNvPr>
          <p:cNvSpPr txBox="1"/>
          <p:nvPr/>
        </p:nvSpPr>
        <p:spPr>
          <a:xfrm>
            <a:off x="9118301" y="2117540"/>
            <a:ext cx="2555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4.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제출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&amp;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확인</a:t>
            </a:r>
            <a:endParaRPr lang="en-US" altLang="ko-KR" sz="3200" dirty="0">
              <a:solidFill>
                <a:schemeClr val="tx2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A6F8B93B-C237-6D4E-6794-633B7312E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43" y="4853765"/>
            <a:ext cx="1688108" cy="168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ACB3E1A8-386F-ABBA-7B43-C7E81B46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642" y="4957030"/>
            <a:ext cx="1461412" cy="146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57009B4-42C7-3A31-562E-E7D9B67E3C0D}"/>
              </a:ext>
            </a:extLst>
          </p:cNvPr>
          <p:cNvCxnSpPr>
            <a:cxnSpLocks/>
          </p:cNvCxnSpPr>
          <p:nvPr/>
        </p:nvCxnSpPr>
        <p:spPr>
          <a:xfrm>
            <a:off x="3228456" y="3289088"/>
            <a:ext cx="0" cy="3129354"/>
          </a:xfrm>
          <a:prstGeom prst="line">
            <a:avLst/>
          </a:prstGeom>
          <a:ln w="57150" cap="rnd">
            <a:solidFill>
              <a:srgbClr val="9CC3E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16FC0CD5-4E81-47D3-4B2F-6F5B986C9D59}"/>
              </a:ext>
            </a:extLst>
          </p:cNvPr>
          <p:cNvCxnSpPr>
            <a:cxnSpLocks/>
          </p:cNvCxnSpPr>
          <p:nvPr/>
        </p:nvCxnSpPr>
        <p:spPr>
          <a:xfrm>
            <a:off x="6114612" y="3289088"/>
            <a:ext cx="0" cy="3129354"/>
          </a:xfrm>
          <a:prstGeom prst="line">
            <a:avLst/>
          </a:prstGeom>
          <a:ln w="57150" cap="rnd">
            <a:solidFill>
              <a:srgbClr val="9CC3E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54B748D9-9945-53E6-F87D-B0CE74327AD6}"/>
              </a:ext>
            </a:extLst>
          </p:cNvPr>
          <p:cNvCxnSpPr>
            <a:cxnSpLocks/>
          </p:cNvCxnSpPr>
          <p:nvPr/>
        </p:nvCxnSpPr>
        <p:spPr>
          <a:xfrm>
            <a:off x="8938365" y="3289088"/>
            <a:ext cx="0" cy="3129354"/>
          </a:xfrm>
          <a:prstGeom prst="line">
            <a:avLst/>
          </a:prstGeom>
          <a:ln w="57150" cap="rnd">
            <a:solidFill>
              <a:srgbClr val="9CC3E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12" name="Picture 20">
            <a:extLst>
              <a:ext uri="{FF2B5EF4-FFF2-40B4-BE49-F238E27FC236}">
                <a16:creationId xmlns:a16="http://schemas.microsoft.com/office/drawing/2014/main" id="{62E236AE-9207-4218-326A-F5B685B4A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305" y="4853765"/>
            <a:ext cx="1519629" cy="151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>
            <a:extLst>
              <a:ext uri="{FF2B5EF4-FFF2-40B4-BE49-F238E27FC236}">
                <a16:creationId xmlns:a16="http://schemas.microsoft.com/office/drawing/2014/main" id="{67D2BAB6-9993-8B9E-56CB-DD1AEC3AF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997" y="4842151"/>
            <a:ext cx="1467260" cy="146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458E5293-CD22-D3DE-8D55-48D036830745}"/>
              </a:ext>
            </a:extLst>
          </p:cNvPr>
          <p:cNvSpPr txBox="1"/>
          <p:nvPr/>
        </p:nvSpPr>
        <p:spPr>
          <a:xfrm>
            <a:off x="253168" y="3301576"/>
            <a:ext cx="27302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선생님이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 서버에서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알고리즘 문제 제작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D08DA47-F88C-46FC-ADF5-9C15576035B8}"/>
              </a:ext>
            </a:extLst>
          </p:cNvPr>
          <p:cNvSpPr txBox="1"/>
          <p:nvPr/>
        </p:nvSpPr>
        <p:spPr>
          <a:xfrm>
            <a:off x="3707560" y="3289088"/>
            <a:ext cx="20505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학생은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서버에 접속해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 선택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01E2D1C-FBD9-9755-FA13-3C53A435383D}"/>
              </a:ext>
            </a:extLst>
          </p:cNvPr>
          <p:cNvSpPr txBox="1"/>
          <p:nvPr/>
        </p:nvSpPr>
        <p:spPr>
          <a:xfrm>
            <a:off x="6312281" y="3301575"/>
            <a:ext cx="24336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기기를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사용하여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주어진 문제 풀이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A184645-80DA-78AF-5D68-0A03E2457151}"/>
              </a:ext>
            </a:extLst>
          </p:cNvPr>
          <p:cNvSpPr txBox="1"/>
          <p:nvPr/>
        </p:nvSpPr>
        <p:spPr>
          <a:xfrm>
            <a:off x="9214791" y="3331268"/>
            <a:ext cx="2643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풀이 결과를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서버에 업로드하여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공유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928C011-63F4-1A53-90BF-EF0E13D20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130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520619" y="153174"/>
            <a:ext cx="478772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전체 설계 구조</a:t>
            </a:r>
            <a:endParaRPr lang="en-US" altLang="ko-KR" sz="5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212842" y="114722"/>
            <a:ext cx="5327122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6F71EDD-2F34-F9E2-9CF8-E5F425964624}"/>
              </a:ext>
            </a:extLst>
          </p:cNvPr>
          <p:cNvGrpSpPr/>
          <p:nvPr/>
        </p:nvGrpSpPr>
        <p:grpSpPr>
          <a:xfrm>
            <a:off x="1145364" y="3988067"/>
            <a:ext cx="3009900" cy="2069447"/>
            <a:chOff x="2133600" y="4242453"/>
            <a:chExt cx="3009900" cy="206944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9125862-6E8E-0C6C-3FAB-38AE5B50D485}"/>
                </a:ext>
              </a:extLst>
            </p:cNvPr>
            <p:cNvSpPr/>
            <p:nvPr/>
          </p:nvSpPr>
          <p:spPr>
            <a:xfrm>
              <a:off x="2133600" y="4242453"/>
              <a:ext cx="3009900" cy="2069447"/>
            </a:xfrm>
            <a:prstGeom prst="roundRect">
              <a:avLst/>
            </a:prstGeom>
            <a:ln w="76200">
              <a:solidFill>
                <a:srgbClr val="345DA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047A7E50-DF66-045A-E2ED-D673D6DDF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29" t="28098" r="16295" b="28148"/>
            <a:stretch/>
          </p:blipFill>
          <p:spPr bwMode="auto">
            <a:xfrm>
              <a:off x="2583182" y="4675374"/>
              <a:ext cx="2110735" cy="133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7761652-AF2C-2ECA-7171-D25A7E73F7A6}"/>
              </a:ext>
            </a:extLst>
          </p:cNvPr>
          <p:cNvGrpSpPr/>
          <p:nvPr/>
        </p:nvGrpSpPr>
        <p:grpSpPr>
          <a:xfrm>
            <a:off x="7458217" y="1563023"/>
            <a:ext cx="3860800" cy="4494491"/>
            <a:chOff x="7556500" y="1817409"/>
            <a:chExt cx="3860800" cy="4494491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E7443B3-CECF-2BBB-DE5C-FB6F8C565382}"/>
                </a:ext>
              </a:extLst>
            </p:cNvPr>
            <p:cNvSpPr/>
            <p:nvPr/>
          </p:nvSpPr>
          <p:spPr>
            <a:xfrm>
              <a:off x="7556500" y="1817409"/>
              <a:ext cx="3860800" cy="4494491"/>
            </a:xfrm>
            <a:prstGeom prst="roundRect">
              <a:avLst/>
            </a:prstGeom>
            <a:ln w="76200">
              <a:solidFill>
                <a:srgbClr val="345DA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412" name="Picture 4" descr="유니티 (게임 엔진) - 위키백과, 우리 모두의 백과사전">
              <a:extLst>
                <a:ext uri="{FF2B5EF4-FFF2-40B4-BE49-F238E27FC236}">
                  <a16:creationId xmlns:a16="http://schemas.microsoft.com/office/drawing/2014/main" id="{C3DEC5AF-1AF8-D94F-0CFE-1F1EF86A8F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8038" y="4692623"/>
              <a:ext cx="3217723" cy="1169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14">
            <a:extLst>
              <a:ext uri="{FF2B5EF4-FFF2-40B4-BE49-F238E27FC236}">
                <a16:creationId xmlns:a16="http://schemas.microsoft.com/office/drawing/2014/main" id="{9C92A4E7-7AA9-4734-AF4F-B28C4A97B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00" y="1515144"/>
            <a:ext cx="1351557" cy="135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0">
            <a:extLst>
              <a:ext uri="{FF2B5EF4-FFF2-40B4-BE49-F238E27FC236}">
                <a16:creationId xmlns:a16="http://schemas.microsoft.com/office/drawing/2014/main" id="{0EA9E71C-DCA7-8824-2EB3-17C515DC9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350" y="1886577"/>
            <a:ext cx="1136928" cy="113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Oculus Quest 2 headset with controllers">
            <a:extLst>
              <a:ext uri="{FF2B5EF4-FFF2-40B4-BE49-F238E27FC236}">
                <a16:creationId xmlns:a16="http://schemas.microsoft.com/office/drawing/2014/main" id="{E8AA4F3A-C485-0156-22A8-F00E43414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892" y="1787099"/>
            <a:ext cx="2695447" cy="15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703D9F5-B424-B3A5-30B6-9C9198DAB3D2}"/>
              </a:ext>
            </a:extLst>
          </p:cNvPr>
          <p:cNvCxnSpPr/>
          <p:nvPr/>
        </p:nvCxnSpPr>
        <p:spPr>
          <a:xfrm flipV="1">
            <a:off x="9089551" y="3304423"/>
            <a:ext cx="0" cy="889504"/>
          </a:xfrm>
          <a:prstGeom prst="straightConnector1">
            <a:avLst/>
          </a:prstGeom>
          <a:ln w="57150">
            <a:solidFill>
              <a:srgbClr val="345D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C1F5A0C-E3C5-02AF-FACA-9DA24C311D76}"/>
              </a:ext>
            </a:extLst>
          </p:cNvPr>
          <p:cNvCxnSpPr>
            <a:cxnSpLocks/>
          </p:cNvCxnSpPr>
          <p:nvPr/>
        </p:nvCxnSpPr>
        <p:spPr>
          <a:xfrm>
            <a:off x="4476802" y="4462098"/>
            <a:ext cx="2526895" cy="0"/>
          </a:xfrm>
          <a:prstGeom prst="straightConnector1">
            <a:avLst/>
          </a:prstGeom>
          <a:ln w="57150">
            <a:solidFill>
              <a:srgbClr val="345D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95C4A8-71AD-E836-A45E-EA878A6197E5}"/>
              </a:ext>
            </a:extLst>
          </p:cNvPr>
          <p:cNvCxnSpPr>
            <a:cxnSpLocks/>
          </p:cNvCxnSpPr>
          <p:nvPr/>
        </p:nvCxnSpPr>
        <p:spPr>
          <a:xfrm flipH="1" flipV="1">
            <a:off x="4471865" y="5746039"/>
            <a:ext cx="2531832" cy="11931"/>
          </a:xfrm>
          <a:prstGeom prst="straightConnector1">
            <a:avLst/>
          </a:prstGeom>
          <a:ln w="57150">
            <a:solidFill>
              <a:srgbClr val="345D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C07CAA-8461-4AB5-EFD3-527C47FB62FB}"/>
              </a:ext>
            </a:extLst>
          </p:cNvPr>
          <p:cNvSpPr txBox="1"/>
          <p:nvPr/>
        </p:nvSpPr>
        <p:spPr>
          <a:xfrm>
            <a:off x="9161869" y="3686664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환경 제공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66D0F4-CB66-FB00-2B54-15EFABE36161}"/>
              </a:ext>
            </a:extLst>
          </p:cNvPr>
          <p:cNvSpPr txBox="1"/>
          <p:nvPr/>
        </p:nvSpPr>
        <p:spPr>
          <a:xfrm>
            <a:off x="4870426" y="4026946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 데이터 전달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9752EC-40EE-4CAE-CDD8-7A9CDB08684A}"/>
              </a:ext>
            </a:extLst>
          </p:cNvPr>
          <p:cNvSpPr txBox="1"/>
          <p:nvPr/>
        </p:nvSpPr>
        <p:spPr>
          <a:xfrm>
            <a:off x="4621314" y="5355474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풀이 결과 데이터 전달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12CC204-A4F7-0B72-4185-0D4A56026B6A}"/>
              </a:ext>
            </a:extLst>
          </p:cNvPr>
          <p:cNvCxnSpPr>
            <a:cxnSpLocks/>
          </p:cNvCxnSpPr>
          <p:nvPr/>
        </p:nvCxnSpPr>
        <p:spPr>
          <a:xfrm>
            <a:off x="2645362" y="3023505"/>
            <a:ext cx="0" cy="780873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A2606A5-5ED1-BDAD-6F28-545F5637FA03}"/>
              </a:ext>
            </a:extLst>
          </p:cNvPr>
          <p:cNvSpPr txBox="1"/>
          <p:nvPr/>
        </p:nvSpPr>
        <p:spPr>
          <a:xfrm>
            <a:off x="1414031" y="318158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 생성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32A452C6-DED7-61F4-213B-748EF94451B3}"/>
              </a:ext>
            </a:extLst>
          </p:cNvPr>
          <p:cNvCxnSpPr>
            <a:cxnSpLocks/>
          </p:cNvCxnSpPr>
          <p:nvPr/>
        </p:nvCxnSpPr>
        <p:spPr>
          <a:xfrm>
            <a:off x="5977625" y="2661487"/>
            <a:ext cx="1136927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D6B97C87-8EBC-B045-A2CD-B7F5E229DBBB}"/>
              </a:ext>
            </a:extLst>
          </p:cNvPr>
          <p:cNvSpPr txBox="1"/>
          <p:nvPr/>
        </p:nvSpPr>
        <p:spPr>
          <a:xfrm>
            <a:off x="5974496" y="2208650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 풀이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23F5F4ED-4E72-AE28-67D8-B043FF82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DB5178C-C362-AFFE-0960-47BB8906601C}"/>
              </a:ext>
            </a:extLst>
          </p:cNvPr>
          <p:cNvSpPr txBox="1"/>
          <p:nvPr/>
        </p:nvSpPr>
        <p:spPr>
          <a:xfrm>
            <a:off x="1867901" y="6142865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web server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21600D0-C571-BF9B-0ABB-D690AC8BE263}"/>
              </a:ext>
            </a:extLst>
          </p:cNvPr>
          <p:cNvSpPr txBox="1"/>
          <p:nvPr/>
        </p:nvSpPr>
        <p:spPr>
          <a:xfrm>
            <a:off x="8838061" y="6146091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unity client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7D85F4-4AD2-676C-4B7A-12461B0093E4}"/>
              </a:ext>
            </a:extLst>
          </p:cNvPr>
          <p:cNvSpPr txBox="1"/>
          <p:nvPr/>
        </p:nvSpPr>
        <p:spPr>
          <a:xfrm>
            <a:off x="4909663" y="3016673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D159E6-0BF3-6A7C-D6D4-045E40749E4A}"/>
              </a:ext>
            </a:extLst>
          </p:cNvPr>
          <p:cNvSpPr txBox="1"/>
          <p:nvPr/>
        </p:nvSpPr>
        <p:spPr>
          <a:xfrm>
            <a:off x="2791577" y="245504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선생님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8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297980" y="246657"/>
            <a:ext cx="4816280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서버 설계 구조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188033" y="172695"/>
            <a:ext cx="5032553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23F5F4ED-4E72-AE28-67D8-B043FF82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FD63883-D4F8-17AE-42F4-5761ECD61A8F}"/>
              </a:ext>
            </a:extLst>
          </p:cNvPr>
          <p:cNvSpPr/>
          <p:nvPr/>
        </p:nvSpPr>
        <p:spPr>
          <a:xfrm>
            <a:off x="2089380" y="1426028"/>
            <a:ext cx="6342907" cy="4488501"/>
          </a:xfrm>
          <a:prstGeom prst="roundRect">
            <a:avLst/>
          </a:prstGeom>
          <a:ln w="76200">
            <a:solidFill>
              <a:srgbClr val="345DA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Picture 14">
            <a:extLst>
              <a:ext uri="{FF2B5EF4-FFF2-40B4-BE49-F238E27FC236}">
                <a16:creationId xmlns:a16="http://schemas.microsoft.com/office/drawing/2014/main" id="{934AA6C2-B179-9F4B-AAE2-5435B04AB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15" y="2982058"/>
            <a:ext cx="1151156" cy="115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6E00D13-FBB0-999A-1E59-825D100E4C87}"/>
              </a:ext>
            </a:extLst>
          </p:cNvPr>
          <p:cNvCxnSpPr>
            <a:cxnSpLocks/>
          </p:cNvCxnSpPr>
          <p:nvPr/>
        </p:nvCxnSpPr>
        <p:spPr>
          <a:xfrm>
            <a:off x="1499966" y="3429000"/>
            <a:ext cx="494486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EC64D4F-D88F-4485-EE2A-28C7ECA7DD16}"/>
              </a:ext>
            </a:extLst>
          </p:cNvPr>
          <p:cNvSpPr txBox="1"/>
          <p:nvPr/>
        </p:nvSpPr>
        <p:spPr>
          <a:xfrm>
            <a:off x="4319833" y="6024437"/>
            <a:ext cx="17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Web Platform </a:t>
            </a:r>
            <a:endParaRPr lang="ko-KR" altLang="en-US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BDB301-5837-A971-8C89-5AAF2EFC18A4}"/>
              </a:ext>
            </a:extLst>
          </p:cNvPr>
          <p:cNvSpPr txBox="1"/>
          <p:nvPr/>
        </p:nvSpPr>
        <p:spPr>
          <a:xfrm>
            <a:off x="1391043" y="29820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접속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59F934-EB8F-EFF8-01A8-894F68D5C826}"/>
              </a:ext>
            </a:extLst>
          </p:cNvPr>
          <p:cNvSpPr txBox="1"/>
          <p:nvPr/>
        </p:nvSpPr>
        <p:spPr>
          <a:xfrm>
            <a:off x="346711" y="25377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교육자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5A0248-1614-CDCC-B264-1CF23BE72FC1}"/>
              </a:ext>
            </a:extLst>
          </p:cNvPr>
          <p:cNvSpPr txBox="1"/>
          <p:nvPr/>
        </p:nvSpPr>
        <p:spPr>
          <a:xfrm>
            <a:off x="2307095" y="1792841"/>
            <a:ext cx="595872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로그인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교육자는 브라우저를 통해 플랫폼에 접속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로그인한다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2. 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문제 생성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학생들이 풀 문제를 생성할 수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3. 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문제 조회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생성한 문제들을 조회할 수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4. 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 조회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학생들이 문제를 푼 결과를 확인할 수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4C72355-623D-B6EB-04FE-A40BEB1D80CB}"/>
              </a:ext>
            </a:extLst>
          </p:cNvPr>
          <p:cNvSpPr/>
          <p:nvPr/>
        </p:nvSpPr>
        <p:spPr>
          <a:xfrm>
            <a:off x="9840553" y="2464904"/>
            <a:ext cx="2141732" cy="2134235"/>
          </a:xfrm>
          <a:prstGeom prst="roundRect">
            <a:avLst/>
          </a:prstGeom>
          <a:ln w="76200">
            <a:solidFill>
              <a:srgbClr val="345DA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Picture 6" descr="Oculus Quest 2 headset with controllers">
            <a:extLst>
              <a:ext uri="{FF2B5EF4-FFF2-40B4-BE49-F238E27FC236}">
                <a16:creationId xmlns:a16="http://schemas.microsoft.com/office/drawing/2014/main" id="{FB479D61-A6AF-8FC3-606B-30D794047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438" y="3041374"/>
            <a:ext cx="1777692" cy="10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8DCA24F-4C06-B2EB-918C-278040B3EE26}"/>
              </a:ext>
            </a:extLst>
          </p:cNvPr>
          <p:cNvSpPr txBox="1"/>
          <p:nvPr/>
        </p:nvSpPr>
        <p:spPr>
          <a:xfrm>
            <a:off x="10324257" y="468384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</a:t>
            </a:r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Client</a:t>
            </a:r>
            <a:endParaRPr lang="ko-KR" altLang="en-US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62789B8-FB33-0986-2D6F-8C9504A600D2}"/>
              </a:ext>
            </a:extLst>
          </p:cNvPr>
          <p:cNvCxnSpPr>
            <a:cxnSpLocks/>
          </p:cNvCxnSpPr>
          <p:nvPr/>
        </p:nvCxnSpPr>
        <p:spPr>
          <a:xfrm>
            <a:off x="8682567" y="2920154"/>
            <a:ext cx="958390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279604-F80A-BC37-16B5-B73570994D91}"/>
              </a:ext>
            </a:extLst>
          </p:cNvPr>
          <p:cNvSpPr txBox="1"/>
          <p:nvPr/>
        </p:nvSpPr>
        <p:spPr>
          <a:xfrm>
            <a:off x="8540158" y="2475574"/>
            <a:ext cx="119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 전달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680FFE6-3D6F-79E9-4D6B-CD7E32368607}"/>
              </a:ext>
            </a:extLst>
          </p:cNvPr>
          <p:cNvCxnSpPr>
            <a:cxnSpLocks/>
          </p:cNvCxnSpPr>
          <p:nvPr/>
        </p:nvCxnSpPr>
        <p:spPr>
          <a:xfrm flipH="1">
            <a:off x="8657224" y="4248218"/>
            <a:ext cx="958390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4BE293-F7AB-D8F9-2AC5-DEA7C29C7E61}"/>
              </a:ext>
            </a:extLst>
          </p:cNvPr>
          <p:cNvSpPr txBox="1"/>
          <p:nvPr/>
        </p:nvSpPr>
        <p:spPr>
          <a:xfrm>
            <a:off x="8583050" y="4414473"/>
            <a:ext cx="119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결과 전달</a:t>
            </a:r>
          </a:p>
        </p:txBody>
      </p:sp>
    </p:spTree>
    <p:extLst>
      <p:ext uri="{BB962C8B-B14F-4D97-AF65-F5344CB8AC3E}">
        <p14:creationId xmlns:p14="http://schemas.microsoft.com/office/powerpoint/2010/main" val="1359301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4E6F22-0030-EFE9-B886-5B3EA3344713}"/>
              </a:ext>
            </a:extLst>
          </p:cNvPr>
          <p:cNvSpPr/>
          <p:nvPr/>
        </p:nvSpPr>
        <p:spPr>
          <a:xfrm>
            <a:off x="571486" y="398235"/>
            <a:ext cx="4489413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서버 </a:t>
            </a:r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-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로그인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31" name="양쪽 중괄호 30">
            <a:extLst>
              <a:ext uri="{FF2B5EF4-FFF2-40B4-BE49-F238E27FC236}">
                <a16:creationId xmlns:a16="http://schemas.microsoft.com/office/drawing/2014/main" id="{438C4DF9-3482-C7D9-C603-FADCE47601AC}"/>
              </a:ext>
            </a:extLst>
          </p:cNvPr>
          <p:cNvSpPr/>
          <p:nvPr/>
        </p:nvSpPr>
        <p:spPr>
          <a:xfrm>
            <a:off x="337374" y="364383"/>
            <a:ext cx="4957639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16E9C62-FE87-6D2C-D808-5755DD0B3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537" y="1379254"/>
            <a:ext cx="7524397" cy="427859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23EEFC-A971-F2F5-DD18-C454A5B0EA94}"/>
              </a:ext>
            </a:extLst>
          </p:cNvPr>
          <p:cNvSpPr txBox="1"/>
          <p:nvPr/>
        </p:nvSpPr>
        <p:spPr>
          <a:xfrm>
            <a:off x="760794" y="5854228"/>
            <a:ext cx="106704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플랫폼 접속 시 초기 화면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교사의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ID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password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이용해 로그인할 수 있다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131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4E6F22-0030-EFE9-B886-5B3EA3344713}"/>
              </a:ext>
            </a:extLst>
          </p:cNvPr>
          <p:cNvSpPr/>
          <p:nvPr/>
        </p:nvSpPr>
        <p:spPr>
          <a:xfrm>
            <a:off x="571486" y="450068"/>
            <a:ext cx="4723527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서버 </a:t>
            </a:r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–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메인 화면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31" name="양쪽 중괄호 30">
            <a:extLst>
              <a:ext uri="{FF2B5EF4-FFF2-40B4-BE49-F238E27FC236}">
                <a16:creationId xmlns:a16="http://schemas.microsoft.com/office/drawing/2014/main" id="{438C4DF9-3482-C7D9-C603-FADCE47601AC}"/>
              </a:ext>
            </a:extLst>
          </p:cNvPr>
          <p:cNvSpPr/>
          <p:nvPr/>
        </p:nvSpPr>
        <p:spPr>
          <a:xfrm>
            <a:off x="337374" y="364383"/>
            <a:ext cx="5372310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23EEFC-A971-F2F5-DD18-C454A5B0EA94}"/>
              </a:ext>
            </a:extLst>
          </p:cNvPr>
          <p:cNvSpPr txBox="1"/>
          <p:nvPr/>
        </p:nvSpPr>
        <p:spPr>
          <a:xfrm>
            <a:off x="756080" y="5473005"/>
            <a:ext cx="106798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 후 최초 접속 화면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</a:p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좌측의 메뉴를 클릭해 원하는 메뉴로 넘어갈 수 있다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로그아웃 버튼을 눌러 </a:t>
            </a:r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로그아웃할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수 있다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16DE763-FD13-0B85-AD1B-867602CFB1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169" y="1455172"/>
            <a:ext cx="7461030" cy="3825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5958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4E6F22-0030-EFE9-B886-5B3EA3344713}"/>
              </a:ext>
            </a:extLst>
          </p:cNvPr>
          <p:cNvSpPr/>
          <p:nvPr/>
        </p:nvSpPr>
        <p:spPr>
          <a:xfrm>
            <a:off x="571486" y="450068"/>
            <a:ext cx="4723527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서버 </a:t>
            </a:r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–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문제 제작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31" name="양쪽 중괄호 30">
            <a:extLst>
              <a:ext uri="{FF2B5EF4-FFF2-40B4-BE49-F238E27FC236}">
                <a16:creationId xmlns:a16="http://schemas.microsoft.com/office/drawing/2014/main" id="{438C4DF9-3482-C7D9-C603-FADCE47601AC}"/>
              </a:ext>
            </a:extLst>
          </p:cNvPr>
          <p:cNvSpPr/>
          <p:nvPr/>
        </p:nvSpPr>
        <p:spPr>
          <a:xfrm>
            <a:off x="337374" y="364383"/>
            <a:ext cx="5372310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23EEFC-A971-F2F5-DD18-C454A5B0EA94}"/>
              </a:ext>
            </a:extLst>
          </p:cNvPr>
          <p:cNvSpPr txBox="1"/>
          <p:nvPr/>
        </p:nvSpPr>
        <p:spPr>
          <a:xfrm>
            <a:off x="756080" y="5473005"/>
            <a:ext cx="106798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 제작 화면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제목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인풋값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결과값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설명을 적고 문제를 생성할 수 있다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algn="ctr"/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인풋값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결과값은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“(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정수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 (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정수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 (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정수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)…”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형태여야 한다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7" name="Picture 6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04E0E0A3-2E65-3716-2FF6-C52161DFA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845" y="1344775"/>
            <a:ext cx="7179029" cy="4028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4509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4E6F22-0030-EFE9-B886-5B3EA3344713}"/>
              </a:ext>
            </a:extLst>
          </p:cNvPr>
          <p:cNvSpPr/>
          <p:nvPr/>
        </p:nvSpPr>
        <p:spPr>
          <a:xfrm>
            <a:off x="571486" y="450068"/>
            <a:ext cx="4723527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서버 </a:t>
            </a:r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–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문제 확인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31" name="양쪽 중괄호 30">
            <a:extLst>
              <a:ext uri="{FF2B5EF4-FFF2-40B4-BE49-F238E27FC236}">
                <a16:creationId xmlns:a16="http://schemas.microsoft.com/office/drawing/2014/main" id="{438C4DF9-3482-C7D9-C603-FADCE47601AC}"/>
              </a:ext>
            </a:extLst>
          </p:cNvPr>
          <p:cNvSpPr/>
          <p:nvPr/>
        </p:nvSpPr>
        <p:spPr>
          <a:xfrm>
            <a:off x="337374" y="364383"/>
            <a:ext cx="5372310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23EEFC-A971-F2F5-DD18-C454A5B0EA94}"/>
              </a:ext>
            </a:extLst>
          </p:cNvPr>
          <p:cNvSpPr txBox="1"/>
          <p:nvPr/>
        </p:nvSpPr>
        <p:spPr>
          <a:xfrm>
            <a:off x="814328" y="6146322"/>
            <a:ext cx="10679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생성한 문제를 확인할 수 있다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9" name="Picture 2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76E7BC1F-0526-2C25-0225-546A9A552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917" y="1329489"/>
            <a:ext cx="8072164" cy="45789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0172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4E6F22-0030-EFE9-B886-5B3EA3344713}"/>
              </a:ext>
            </a:extLst>
          </p:cNvPr>
          <p:cNvSpPr/>
          <p:nvPr/>
        </p:nvSpPr>
        <p:spPr>
          <a:xfrm>
            <a:off x="571486" y="450068"/>
            <a:ext cx="4723527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서버 </a:t>
            </a:r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–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결과 확인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31" name="양쪽 중괄호 30">
            <a:extLst>
              <a:ext uri="{FF2B5EF4-FFF2-40B4-BE49-F238E27FC236}">
                <a16:creationId xmlns:a16="http://schemas.microsoft.com/office/drawing/2014/main" id="{438C4DF9-3482-C7D9-C603-FADCE47601AC}"/>
              </a:ext>
            </a:extLst>
          </p:cNvPr>
          <p:cNvSpPr/>
          <p:nvPr/>
        </p:nvSpPr>
        <p:spPr>
          <a:xfrm>
            <a:off x="337374" y="364383"/>
            <a:ext cx="5372310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23EEFC-A971-F2F5-DD18-C454A5B0EA94}"/>
              </a:ext>
            </a:extLst>
          </p:cNvPr>
          <p:cNvSpPr txBox="1"/>
          <p:nvPr/>
        </p:nvSpPr>
        <p:spPr>
          <a:xfrm>
            <a:off x="814328" y="6146322"/>
            <a:ext cx="10679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학생들의 문제 풀이 결과를 확인할 수 있다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6E7BC1F-0526-2C25-0225-546A9A552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59917" y="1334707"/>
            <a:ext cx="8072164" cy="4568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9964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427</Words>
  <Application>Microsoft Office PowerPoint</Application>
  <PresentationFormat>와이드스크린</PresentationFormat>
  <Paragraphs>113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G마켓 산스 Bold</vt:lpstr>
      <vt:lpstr>Arial</vt:lpstr>
      <vt:lpstr>맑은 고딕</vt:lpstr>
      <vt:lpstr>G마켓 산스 Medium</vt:lpstr>
      <vt:lpstr>여기어때 잘난체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</dc:creator>
  <cp:lastModifiedBy>han</cp:lastModifiedBy>
  <cp:revision>41</cp:revision>
  <dcterms:created xsi:type="dcterms:W3CDTF">2022-06-01T03:09:14Z</dcterms:created>
  <dcterms:modified xsi:type="dcterms:W3CDTF">2022-06-09T16:14:01Z</dcterms:modified>
</cp:coreProperties>
</file>